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50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51.xml" ContentType="application/vnd.openxmlformats-officedocument.presentationml.slide+xml"/>
  <Override PartName="/ppt/slides/slide25.xml" ContentType="application/vnd.openxmlformats-officedocument.presentationml.slide+xml"/>
  <Override PartName="/ppt/slides/slide4.xml" ContentType="application/vnd.openxmlformats-officedocument.presentationml.slide+xml"/>
  <Override PartName="/ppt/slides/slide52.xml" ContentType="application/vnd.openxmlformats-officedocument.presentationml.slide+xml"/>
  <Override PartName="/ppt/slides/slide26.xml" ContentType="application/vnd.openxmlformats-officedocument.presentationml.slide+xml"/>
  <Override PartName="/ppt/slides/_rels/slide84.xml.rels" ContentType="application/vnd.openxmlformats-package.relationships+xml"/>
  <Override PartName="/ppt/slides/_rels/slide7.xml.rels" ContentType="application/vnd.openxmlformats-package.relationships+xml"/>
  <Override PartName="/ppt/slides/_rels/slide36.xml.rels" ContentType="application/vnd.openxmlformats-package.relationships+xml"/>
  <Override PartName="/ppt/slides/_rels/slide83.xml.rels" ContentType="application/vnd.openxmlformats-package.relationships+xml"/>
  <Override PartName="/ppt/slides/_rels/slide6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80.xml.rels" ContentType="application/vnd.openxmlformats-package.relationships+xml"/>
  <Override PartName="/ppt/slides/_rels/slide22.xml.rels" ContentType="application/vnd.openxmlformats-package.relationships+xml"/>
  <Override PartName="/ppt/slides/_rels/slide32.xml.rels" ContentType="application/vnd.openxmlformats-package.relationships+xml"/>
  <Override PartName="/ppt/slides/_rels/slide72.xml.rels" ContentType="application/vnd.openxmlformats-package.relationships+xml"/>
  <Override PartName="/ppt/slides/_rels/slide76.xml.rels" ContentType="application/vnd.openxmlformats-package.relationships+xml"/>
  <Override PartName="/ppt/slides/_rels/slide68.xml.rels" ContentType="application/vnd.openxmlformats-package.relationships+xml"/>
  <Override PartName="/ppt/slides/_rels/slide4.xml.rels" ContentType="application/vnd.openxmlformats-package.relationships+xml"/>
  <Override PartName="/ppt/slides/_rels/slide61.xml.rels" ContentType="application/vnd.openxmlformats-package.relationships+xml"/>
  <Override PartName="/ppt/slides/_rels/slide75.xml.rels" ContentType="application/vnd.openxmlformats-package.relationships+xml"/>
  <Override PartName="/ppt/slides/_rels/slide67.xml.rels" ContentType="application/vnd.openxmlformats-package.relationships+xml"/>
  <Override PartName="/ppt/slides/_rels/slide60.xml.rels" ContentType="application/vnd.openxmlformats-package.relationships+xml"/>
  <Override PartName="/ppt/slides/_rels/slide79.xml.rels" ContentType="application/vnd.openxmlformats-package.relationships+xml"/>
  <Override PartName="/ppt/slides/_rels/slide74.xml.rels" ContentType="application/vnd.openxmlformats-package.relationships+xml"/>
  <Override PartName="/ppt/slides/_rels/slide82.xml.rels" ContentType="application/vnd.openxmlformats-package.relationships+xml"/>
  <Override PartName="/ppt/slides/_rels/slide24.xml.rels" ContentType="application/vnd.openxmlformats-package.relationships+xml"/>
  <Override PartName="/ppt/slides/_rels/slide71.xml.rels" ContentType="application/vnd.openxmlformats-package.relationships+xml"/>
  <Override PartName="/ppt/slides/_rels/slide66.xml.rels" ContentType="application/vnd.openxmlformats-package.relationships+xml"/>
  <Override PartName="/ppt/slides/_rels/slide18.xml.rels" ContentType="application/vnd.openxmlformats-package.relationships+xml"/>
  <Override PartName="/ppt/slides/_rels/slide73.xml.rels" ContentType="application/vnd.openxmlformats-package.relationships+xml"/>
  <Override PartName="/ppt/slides/_rels/slide81.xml.rels" ContentType="application/vnd.openxmlformats-package.relationships+xml"/>
  <Override PartName="/ppt/slides/_rels/slide23.xml.rels" ContentType="application/vnd.openxmlformats-package.relationships+xml"/>
  <Override PartName="/ppt/slides/_rels/slide65.xml.rels" ContentType="application/vnd.openxmlformats-package.relationships+xml"/>
  <Override PartName="/ppt/slides/_rels/slide17.xml.rels" ContentType="application/vnd.openxmlformats-package.relationships+xml"/>
  <Override PartName="/ppt/slides/_rels/slide70.xml.rels" ContentType="application/vnd.openxmlformats-package.relationships+xml"/>
  <Override PartName="/ppt/slides/_rels/slide12.xml.rels" ContentType="application/vnd.openxmlformats-package.relationships+xml"/>
  <Override PartName="/ppt/slides/_rels/slide62.xml.rels" ContentType="application/vnd.openxmlformats-package.relationships+xml"/>
  <Override PartName="/ppt/slides/_rels/slide64.xml.rels" ContentType="application/vnd.openxmlformats-package.relationships+xml"/>
  <Override PartName="/ppt/slides/_rels/slide78.xml.rels" ContentType="application/vnd.openxmlformats-package.relationships+xml"/>
  <Override PartName="/ppt/slides/_rels/slide63.xml.rels" ContentType="application/vnd.openxmlformats-package.relationships+xml"/>
  <Override PartName="/ppt/slides/_rels/slide59.xml.rels" ContentType="application/vnd.openxmlformats-package.relationships+xml"/>
  <Override PartName="/ppt/slides/_rels/slide30.xml.rels" ContentType="application/vnd.openxmlformats-package.relationships+xml"/>
  <Override PartName="/ppt/slides/_rels/slide58.xml.rels" ContentType="application/vnd.openxmlformats-package.relationships+xml"/>
  <Override PartName="/ppt/slides/_rels/slide26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77.xml.rels" ContentType="application/vnd.openxmlformats-package.relationships+xml"/>
  <Override PartName="/ppt/slides/_rels/slide45.xml.rels" ContentType="application/vnd.openxmlformats-package.relationships+xml"/>
  <Override PartName="/ppt/slides/_rels/slide34.xml.rels" ContentType="application/vnd.openxmlformats-package.relationships+xml"/>
  <Override PartName="/ppt/slides/_rels/slide44.xml.rels" ContentType="application/vnd.openxmlformats-package.relationships+xml"/>
  <Override PartName="/ppt/slides/_rels/slide33.xml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69.xml.rels" ContentType="application/vnd.openxmlformats-package.relationships+xml"/>
  <Override PartName="/ppt/slides/_rels/slide50.xml.rels" ContentType="application/vnd.openxmlformats-package.relationships+xml"/>
  <Override PartName="/ppt/slides/_rels/slide5.xml.rels" ContentType="application/vnd.openxmlformats-package.relationships+xml"/>
  <Override PartName="/ppt/slides/_rels/slide46.xml.rels" ContentType="application/vnd.openxmlformats-package.relationships+xml"/>
  <Override PartName="/ppt/slides/_rels/slide57.xml.rels" ContentType="application/vnd.openxmlformats-package.relationships+xml"/>
  <Override PartName="/ppt/slides/_rels/slide16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_rels/slide56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28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53.xml.rels" ContentType="application/vnd.openxmlformats-package.relationships+xml"/>
  <Override PartName="/ppt/slides/_rels/slide19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52.xml.rels" ContentType="application/vnd.openxmlformats-package.relationships+xml"/>
  <Override PartName="/ppt/slides/slide5.xml" ContentType="application/vnd.openxmlformats-officedocument.presentationml.slide+xml"/>
  <Override PartName="/ppt/slides/slide53.xml" ContentType="application/vnd.openxmlformats-officedocument.presentationml.slide+xml"/>
  <Override PartName="/ppt/slides/slide27.xml" ContentType="application/vnd.openxmlformats-officedocument.presentationml.slide+xml"/>
  <Override PartName="/ppt/slides/slide6.xml" ContentType="application/vnd.openxmlformats-officedocument.presentationml.slide+xml"/>
  <Override PartName="/ppt/slides/slide54.xml" ContentType="application/vnd.openxmlformats-officedocument.presentationml.slide+xml"/>
  <Override PartName="/ppt/slides/slide28.xml" ContentType="application/vnd.openxmlformats-officedocument.presentationml.slide+xml"/>
  <Override PartName="/ppt/slides/slide20.xml" ContentType="application/vnd.openxmlformats-officedocument.presentationml.slide+xml"/>
  <Override PartName="/ppt/slides/slide79.xml" ContentType="application/vnd.openxmlformats-officedocument.presentationml.slide+xml"/>
  <Override PartName="/ppt/slides/slide7.xml" ContentType="application/vnd.openxmlformats-officedocument.presentationml.slide+xml"/>
  <Override PartName="/ppt/slides/slide55.xml" ContentType="application/vnd.openxmlformats-officedocument.presentationml.slide+xml"/>
  <Override PartName="/ppt/slides/slide29.xml" ContentType="application/vnd.openxmlformats-officedocument.presentationml.slide+xml"/>
  <Override PartName="/ppt/slides/slide21.xml" ContentType="application/vnd.openxmlformats-officedocument.presentationml.slide+xml"/>
  <Override PartName="/ppt/slides/slide8.xml" ContentType="application/vnd.openxmlformats-officedocument.presentationml.slide+xml"/>
  <Override PartName="/ppt/slides/slide56.xml" ContentType="application/vnd.openxmlformats-officedocument.presentationml.slide+xml"/>
  <Override PartName="/ppt/slides/slide10.xml" ContentType="application/vnd.openxmlformats-officedocument.presentationml.slide+xml"/>
  <Override PartName="/ppt/slides/slide69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57.xml" ContentType="application/vnd.openxmlformats-officedocument.presentationml.slide+xml"/>
  <Override PartName="/ppt/slides/slide11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37.xml" ContentType="application/vnd.openxmlformats-officedocument.presentationml.slide+xml"/>
  <Override PartName="/ppt/slides/slide70.xml" ContentType="application/vnd.openxmlformats-officedocument.presentationml.slide+xml"/>
  <Override PartName="/ppt/slides/slide38.xml" ContentType="application/vnd.openxmlformats-officedocument.presentationml.slide+xml"/>
  <Override PartName="/ppt/slides/slide71.xml" ContentType="application/vnd.openxmlformats-officedocument.presentationml.slide+xml"/>
  <Override PartName="/ppt/slides/slide39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65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75.xml" ContentType="application/vnd.openxmlformats-officedocument.presentationml.slide+xml"/>
  <Override PartName="/ppt/slides/slide66.xml" ContentType="application/vnd.openxmlformats-officedocument.presentationml.slide+xml"/>
  <Override PartName="/ppt/slides/slide48.xml" ContentType="application/vnd.openxmlformats-officedocument.presentationml.slide+xml"/>
  <Override PartName="/ppt/slides/slide81.xml" ContentType="application/vnd.openxmlformats-officedocument.presentationml.slide+xml"/>
  <Override PartName="/ppt/slides/slide76.xml" ContentType="application/vnd.openxmlformats-officedocument.presentationml.slide+xml"/>
  <Override PartName="/ppt/slides/slide67.xml" ContentType="application/vnd.openxmlformats-officedocument.presentationml.slide+xml"/>
  <Override PartName="/ppt/slides/slide49.xml" ContentType="application/vnd.openxmlformats-officedocument.presentationml.slide+xml"/>
  <Override PartName="/ppt/slides/slide82.xml" ContentType="application/vnd.openxmlformats-officedocument.presentationml.slide+xml"/>
  <Override PartName="/ppt/slides/slide77.xml" ContentType="application/vnd.openxmlformats-officedocument.presentationml.slide+xml"/>
  <Override PartName="/ppt/slides/slide68.xml" ContentType="application/vnd.openxmlformats-officedocument.presentationml.slide+xml"/>
  <Override PartName="/ppt/slides/slide30.xml" ContentType="application/vnd.openxmlformats-officedocument.presentationml.slide+xml"/>
  <Override PartName="/ppt/slides/slide83.xml" ContentType="application/vnd.openxmlformats-officedocument.presentationml.slide+xml"/>
  <Override PartName="/ppt/slides/slide78.xml" ContentType="application/vnd.openxmlformats-officedocument.presentationml.slide+xml"/>
  <Override PartName="/ppt/slides/slide31.xml" ContentType="application/vnd.openxmlformats-officedocument.presentationml.slide+xml"/>
  <Override PartName="/ppt/slides/slide84.xml" ContentType="application/vnd.openxmlformats-officedocument.presentationml.slide+xml"/>
  <Override PartName="/ppt/_rels/presentation.xml.rels" ContentType="application/vnd.openxmlformats-package.relationships+xml"/>
  <Override PartName="/ppt/media/image1.jpeg" ContentType="image/jpeg"/>
  <Override PartName="/ppt/media/image2.jpeg" ContentType="image/jpeg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presProps" Target="presProps.xml"/>
</Relationships>
</file>

<file path=ppt/media/image1.jpeg>
</file>

<file path=ppt/media/image2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DK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DK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3200" spc="-1" strike="noStrike">
                <a:latin typeface="Arial"/>
              </a:rPr>
              <a:t>Click to edit the outline text format</a:t>
            </a:r>
            <a:endParaRPr b="0" lang="en-DK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DK" sz="2800" spc="-1" strike="noStrike">
                <a:latin typeface="Arial"/>
              </a:rPr>
              <a:t>Second Outline Level</a:t>
            </a:r>
            <a:endParaRPr b="0" lang="en-DK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400" spc="-1" strike="noStrike">
                <a:latin typeface="Arial"/>
              </a:rPr>
              <a:t>Third Outline Level</a:t>
            </a:r>
            <a:endParaRPr b="0" lang="en-DK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DK" sz="2000" spc="-1" strike="noStrike">
                <a:latin typeface="Arial"/>
              </a:rPr>
              <a:t>Fourth Outline Level</a:t>
            </a:r>
            <a:endParaRPr b="0" lang="en-DK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000" spc="-1" strike="noStrike">
                <a:latin typeface="Arial"/>
              </a:rPr>
              <a:t>Fifth Outline Level</a:t>
            </a:r>
            <a:endParaRPr b="0" lang="en-DK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000" spc="-1" strike="noStrike">
                <a:latin typeface="Arial"/>
              </a:rPr>
              <a:t>Sixth Outline Level</a:t>
            </a:r>
            <a:endParaRPr b="0" lang="en-DK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DK" sz="2000" spc="-1" strike="noStrike">
                <a:latin typeface="Arial"/>
              </a:rPr>
              <a:t>Seventh Outline Level</a:t>
            </a:r>
            <a:endParaRPr b="0" lang="en-DK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DK" sz="1400" spc="-1" strike="noStrike">
                <a:solidFill>
                  <a:srgbClr val="ffffff"/>
                </a:solidFill>
                <a:latin typeface="Arial"/>
              </a:rPr>
              <a:t>&lt;date/time&gt;</a:t>
            </a:r>
            <a:endParaRPr b="0" lang="en-DK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/>
            <a:r>
              <a:rPr b="0" lang="en-DK" sz="1400" spc="-1" strike="noStrike">
                <a:solidFill>
                  <a:srgbClr val="ffffff"/>
                </a:solidFill>
                <a:latin typeface="Arial"/>
              </a:rPr>
              <a:t>&lt;footer&gt;</a:t>
            </a:r>
            <a:endParaRPr b="0" lang="en-DK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/>
            <a:fld id="{FF58B9AD-0777-4C9E-B249-5F82C3FCA2AD}" type="slidenum">
              <a:rPr b="0" lang="en-DK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en-DK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BEFORE WE GET STARTED...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Background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Activities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Read the article on </a:t>
            </a:r>
            <a:r>
              <a:rPr b="0" i="1" lang="en-DK" sz="4000" spc="-1" strike="noStrike" u="sng">
                <a:solidFill>
                  <a:srgbClr val="ffffff"/>
                </a:solidFill>
                <a:uFillTx/>
                <a:latin typeface="Arial"/>
                <a:ea typeface="PingFang SC"/>
              </a:rPr>
              <a:t>https://bevae.com/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solidFill>
                  <a:srgbClr val="ffffff"/>
                </a:solidFill>
                <a:latin typeface="Arial"/>
              </a:rPr>
              <a:t>What </a:t>
            </a:r>
            <a:r>
              <a:rPr b="0" lang="en-DK" sz="5600" spc="-1" strike="sngStrike">
                <a:solidFill>
                  <a:srgbClr val="ffffff"/>
                </a:solidFill>
                <a:latin typeface="Arial"/>
              </a:rPr>
              <a:t>drives</a:t>
            </a:r>
            <a:r>
              <a:rPr b="0" lang="en-DK" sz="5600" spc="-1" strike="noStrike">
                <a:solidFill>
                  <a:srgbClr val="ffffff"/>
                </a:solidFill>
                <a:latin typeface="Arial"/>
              </a:rPr>
              <a:t> behavior?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solidFill>
                  <a:srgbClr val="ffffff"/>
                </a:solidFill>
                <a:latin typeface="Arial"/>
              </a:rPr>
              <a:t>What </a:t>
            </a:r>
            <a:r>
              <a:rPr b="1" lang="en-DK" sz="5600" spc="-1" strike="noStrike" u="sng">
                <a:solidFill>
                  <a:srgbClr val="ffffff"/>
                </a:solidFill>
                <a:uFillTx/>
                <a:latin typeface="Arial"/>
              </a:rPr>
              <a:t>motivates</a:t>
            </a:r>
            <a:r>
              <a:rPr b="0" lang="en-DK" sz="5600" spc="-1" strike="noStrike">
                <a:solidFill>
                  <a:srgbClr val="ffffff"/>
                </a:solidFill>
                <a:latin typeface="Arial"/>
              </a:rPr>
              <a:t> behavior?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solidFill>
                  <a:srgbClr val="ffffff"/>
                </a:solidFill>
                <a:latin typeface="Arial"/>
              </a:rPr>
              <a:t>MOTIVATION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👧</a:t>
            </a: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💭</a:t>
            </a:r>
            <a:endParaRPr b="0" lang="en-DK" sz="3200" spc="-1" strike="noStrike">
              <a:latin typeface="Arial"/>
            </a:endParaRPr>
          </a:p>
          <a:p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“</a:t>
            </a: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 could use some of that </a:t>
            </a:r>
            <a:r>
              <a:rPr b="0" i="1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motivation</a:t>
            </a: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, gurl”</a:t>
            </a:r>
            <a:endParaRPr b="0" lang="en-DK" sz="3200" spc="-1" strike="noStrike">
              <a:latin typeface="Arial"/>
            </a:endParaRPr>
          </a:p>
          <a:p>
            <a:endParaRPr b="0" lang="en-DK" sz="3200" spc="-1" strike="noStrike">
              <a:latin typeface="Arial"/>
            </a:endParaRPr>
          </a:p>
          <a:p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😷</a:t>
            </a: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💭</a:t>
            </a: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 </a:t>
            </a:r>
            <a:endParaRPr b="0" lang="en-DK" sz="3200" spc="-1" strike="noStrike">
              <a:latin typeface="Arial"/>
            </a:endParaRPr>
          </a:p>
          <a:p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“</a:t>
            </a: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We need to motivate our patients more!!¡”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/>
          </p:nvPr>
        </p:nvSpPr>
        <p:spPr>
          <a:xfrm>
            <a:off x="1008360" y="5400000"/>
            <a:ext cx="9071640" cy="2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how much motivation you got? a lot</a:t>
            </a:r>
            <a:endParaRPr b="0" lang="en-DK" sz="1800" spc="-1" strike="noStrike">
              <a:latin typeface="Arial"/>
            </a:endParaRPr>
          </a:p>
          <a:p>
            <a:pPr algn="r">
              <a:spcBef>
                <a:spcPts val="1417"/>
              </a:spcBef>
            </a:pPr>
            <a:endParaRPr b="0" lang="en-DK" sz="1800" spc="-1" strike="noStrike">
              <a:latin typeface="Arial"/>
            </a:endParaRPr>
          </a:p>
        </p:txBody>
      </p:sp>
      <p:sp>
        <p:nvSpPr>
          <p:cNvPr id="56" name=""/>
          <p:cNvSpPr/>
          <p:nvPr/>
        </p:nvSpPr>
        <p:spPr>
          <a:xfrm flipH="1">
            <a:off x="504000" y="360000"/>
            <a:ext cx="9000000" cy="144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504360" y="2700000"/>
            <a:ext cx="9071640" cy="184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4800" spc="-1" strike="noStrike">
                <a:solidFill>
                  <a:srgbClr val="ffffff"/>
                </a:solidFill>
                <a:latin typeface="Arial"/>
                <a:ea typeface="PingFang SC"/>
              </a:rPr>
              <a:t>🤓☝️ </a:t>
            </a:r>
            <a:r>
              <a:rPr b="0" lang="en-DK" sz="4800" spc="-1" strike="noStrike">
                <a:solidFill>
                  <a:srgbClr val="ffffff"/>
                </a:solidFill>
                <a:latin typeface="Arial"/>
                <a:ea typeface="PingFang SC"/>
              </a:rPr>
              <a:t>Motivation meter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58" name=""/>
          <p:cNvSpPr/>
          <p:nvPr/>
        </p:nvSpPr>
        <p:spPr>
          <a:xfrm>
            <a:off x="540000" y="2340000"/>
            <a:ext cx="9000000" cy="0"/>
          </a:xfrm>
          <a:prstGeom prst="line">
            <a:avLst/>
          </a:prstGeom>
          <a:ln w="76320">
            <a:solidFill>
              <a:srgbClr val="ffffff"/>
            </a:solidFill>
            <a:prstDash val="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"/>
          <p:cNvSpPr/>
          <p:nvPr/>
        </p:nvSpPr>
        <p:spPr>
          <a:xfrm>
            <a:off x="72000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"/>
          <p:cNvSpPr/>
          <p:nvPr/>
        </p:nvSpPr>
        <p:spPr>
          <a:xfrm>
            <a:off x="770724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"/>
          <p:cNvSpPr/>
          <p:nvPr/>
        </p:nvSpPr>
        <p:spPr>
          <a:xfrm flipH="1">
            <a:off x="504000" y="1620000"/>
            <a:ext cx="1296000" cy="18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PlaceHolder 1"/>
          <p:cNvSpPr>
            <a:spLocks noGrp="1"/>
          </p:cNvSpPr>
          <p:nvPr>
            <p:ph/>
          </p:nvPr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"/>
          <p:cNvSpPr/>
          <p:nvPr/>
        </p:nvSpPr>
        <p:spPr>
          <a:xfrm>
            <a:off x="72000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"/>
          <p:cNvSpPr/>
          <p:nvPr/>
        </p:nvSpPr>
        <p:spPr>
          <a:xfrm>
            <a:off x="770724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"/>
          <p:cNvSpPr/>
          <p:nvPr/>
        </p:nvSpPr>
        <p:spPr>
          <a:xfrm flipH="1">
            <a:off x="504000" y="1260000"/>
            <a:ext cx="3456000" cy="54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PlaceHolder 1"/>
          <p:cNvSpPr>
            <a:spLocks noGrp="1"/>
          </p:cNvSpPr>
          <p:nvPr>
            <p:ph/>
          </p:nvPr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"/>
          <p:cNvSpPr/>
          <p:nvPr/>
        </p:nvSpPr>
        <p:spPr>
          <a:xfrm>
            <a:off x="720000" y="346824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"/>
          <p:cNvSpPr/>
          <p:nvPr/>
        </p:nvSpPr>
        <p:spPr>
          <a:xfrm>
            <a:off x="770724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"/>
          <p:cNvSpPr/>
          <p:nvPr/>
        </p:nvSpPr>
        <p:spPr>
          <a:xfrm flipH="1">
            <a:off x="504000" y="900000"/>
            <a:ext cx="5616000" cy="90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PlaceHolder 1"/>
          <p:cNvSpPr>
            <a:spLocks noGrp="1"/>
          </p:cNvSpPr>
          <p:nvPr>
            <p:ph/>
          </p:nvPr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"/>
          <p:cNvSpPr/>
          <p:nvPr/>
        </p:nvSpPr>
        <p:spPr>
          <a:xfrm>
            <a:off x="72000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"/>
          <p:cNvSpPr/>
          <p:nvPr/>
        </p:nvSpPr>
        <p:spPr>
          <a:xfrm>
            <a:off x="7707240" y="2520000"/>
            <a:ext cx="1652760" cy="1128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"/>
          <p:cNvSpPr/>
          <p:nvPr/>
        </p:nvSpPr>
        <p:spPr>
          <a:xfrm flipH="1">
            <a:off x="504000" y="360000"/>
            <a:ext cx="9000000" cy="144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PlaceHolder 1"/>
          <p:cNvSpPr>
            <a:spLocks noGrp="1"/>
          </p:cNvSpPr>
          <p:nvPr>
            <p:ph/>
          </p:nvPr>
        </p:nvSpPr>
        <p:spPr>
          <a:xfrm>
            <a:off x="72000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🥕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7707240" y="3648240"/>
            <a:ext cx="165276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🏒</a:t>
            </a:r>
            <a:endParaRPr b="0" lang="en-DK" sz="48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2372760" y="3648240"/>
            <a:ext cx="5334480" cy="121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4800" spc="-1" strike="noStrike">
                <a:latin typeface="Arial"/>
                <a:ea typeface="PingFang SC"/>
              </a:rPr>
              <a:t>👈 🤓 👉</a:t>
            </a:r>
            <a:r>
              <a:rPr b="0" lang="en-DK" sz="4800" spc="-1" strike="noStrike">
                <a:latin typeface="Arial"/>
                <a:ea typeface="PingFang SC"/>
              </a:rPr>
              <a:t>	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IT’S NOT THIS EASY...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solidFill>
                  <a:srgbClr val="ffffff"/>
                </a:solidFill>
                <a:latin typeface="Arial"/>
              </a:rPr>
              <a:t>LIFESTYLE CHANGE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IT’S NOT THIS EASY...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solidFill>
                  <a:srgbClr val="ffffff"/>
                </a:solidFill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IT’S NOT THIS EASY...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solidFill>
                  <a:srgbClr val="ffffff"/>
                </a:solidFill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Poor performance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IT’S NOT THIS EASY...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solidFill>
                  <a:srgbClr val="ffffff"/>
                </a:solidFill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Poor 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Poor engagement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IT’S NOT THIS EASY...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May </a:t>
            </a:r>
            <a:r>
              <a:rPr b="0" lang="en-DK" sz="4000" spc="-1" strike="noStrike" u="sng">
                <a:solidFill>
                  <a:srgbClr val="ffffff"/>
                </a:solidFill>
                <a:uFillTx/>
                <a:latin typeface="Arial"/>
                <a:ea typeface="PingFang SC"/>
              </a:rPr>
              <a:t>reduce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 motivation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Poor 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Poor engagement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Dissatisfaction &amp; unhappiness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solidFill>
                  <a:srgbClr val="ffffff"/>
                </a:solidFill>
                <a:latin typeface="Arial"/>
              </a:rPr>
              <a:t>We need to reframe motivation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solidFill>
                  <a:srgbClr val="ffffff"/>
                </a:solidFill>
                <a:latin typeface="Arial"/>
              </a:rPr>
              <a:t>SELF-DETERMINATION THEORY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SCOPE OF SDT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0000"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Has been applied to: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Teaching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Coaching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Counseling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Leadership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Relationships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Healthcare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r>
              <a:rPr b="0" i="1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...and much more!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solidFill>
                  <a:srgbClr val="ffffff"/>
                </a:solidFill>
                <a:latin typeface="Arial"/>
              </a:rPr>
              <a:t>SDT, PART 1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5600" spc="-1" strike="noStrike">
                <a:solidFill>
                  <a:srgbClr val="ffffff"/>
                </a:solidFill>
                <a:latin typeface="Arial"/>
              </a:rPr>
              <a:t>SDT’S AXIOM —</a:t>
            </a:r>
            <a:endParaRPr b="0" lang="en-DK" sz="5600" spc="-1" strike="noStrike">
              <a:latin typeface="Arial"/>
            </a:endParaRPr>
          </a:p>
          <a:p>
            <a:endParaRPr b="0" lang="en-DK" sz="5600" spc="-1" strike="noStrike">
              <a:latin typeface="Arial"/>
            </a:endParaRPr>
          </a:p>
          <a:p>
            <a:r>
              <a:rPr b="0" i="1" lang="en-DK" sz="2800" spc="-1" strike="noStrike">
                <a:solidFill>
                  <a:srgbClr val="ffffff"/>
                </a:solidFill>
                <a:latin typeface="Arial"/>
              </a:rPr>
              <a:t>"...people are active organisms, with evolved tendencies toward growing, mastering ambient challenges, and integrating new experiences into a coherent sense of self. These natural developmental tendencies do not, however, operate automatically, but instead require ongoing social nutriments and supports."</a:t>
            </a:r>
            <a:endParaRPr b="0" lang="en-DK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💡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i="1" lang="en-DK" sz="4000" spc="-1" strike="noStrike">
                <a:solidFill>
                  <a:srgbClr val="ffffff"/>
                </a:solidFill>
                <a:latin typeface="Arial"/>
              </a:rPr>
              <a:t>We all tend toward personal growth so long as</a:t>
            </a:r>
            <a:r>
              <a:rPr b="0" i="1" lang="en-DK" sz="4000" spc="-1" strike="noStrike">
                <a:solidFill>
                  <a:srgbClr val="ffffff"/>
                </a:solidFill>
                <a:latin typeface="Arial"/>
              </a:rPr>
              <a:t> our environment supports us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solidFill>
                  <a:srgbClr val="ffffff"/>
                </a:solidFill>
                <a:latin typeface="Arial"/>
              </a:rPr>
              <a:t>What are some situations where lifestyle matters?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solidFill>
                  <a:srgbClr val="ffffff"/>
                </a:solidFill>
                <a:latin typeface="Arial"/>
              </a:rPr>
              <a:t>What characteristics in our environment help or hinder personal growth?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1.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2.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3.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2.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3.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2. Competence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3.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2. Competence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3. Relatedness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BASIC PSYCHOLOGICAL NEEDS (BPN)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1. Autonomy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2. Competence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3. Relatedness</a:t>
            </a:r>
            <a:endParaRPr b="0" lang="en-DK" sz="40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5580000" y="1980000"/>
            <a:ext cx="2160000" cy="184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1200" spc="-1" strike="noStrike">
                <a:latin typeface="Arial"/>
                <a:ea typeface="PingFang SC"/>
              </a:rPr>
              <a:t>⭐</a:t>
            </a:r>
            <a:endParaRPr b="0" lang="en-DK" sz="1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solidFill>
                  <a:srgbClr val="ffffff"/>
                </a:solidFill>
                <a:latin typeface="Arial"/>
              </a:rPr>
              <a:t>SDT, PART 2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16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23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DK" sz="32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• </a:t>
            </a:r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Pain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• </a:t>
            </a:r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Cardiovascular disease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• </a:t>
            </a:r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Stroke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• </a:t>
            </a:r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COPD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• </a:t>
            </a:r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Cancers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1" lang="en-DK" sz="2400" spc="-1" strike="noStrike">
                <a:solidFill>
                  <a:srgbClr val="ffffff"/>
                </a:solidFill>
                <a:latin typeface="Arial"/>
                <a:ea typeface="PingFang SC"/>
              </a:rPr>
              <a:t>Obesity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1" lang="en-DK" sz="2400" spc="-1" strike="noStrike">
                <a:solidFill>
                  <a:srgbClr val="ffffff"/>
                </a:solidFill>
                <a:latin typeface="Arial"/>
                <a:ea typeface="PingFang SC"/>
              </a:rPr>
              <a:t>Type 2 diabetes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• </a:t>
            </a:r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Arthritis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• </a:t>
            </a:r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Osteoporosis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• </a:t>
            </a:r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Dementia</a:t>
            </a:r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• </a:t>
            </a:r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Depression</a:t>
            </a:r>
            <a:endParaRPr b="0" lang="en-DK" sz="2400" spc="-1" strike="noStrike">
              <a:latin typeface="Arial"/>
            </a:endParaRPr>
          </a:p>
          <a:p>
            <a:endParaRPr b="0" lang="en-DK" sz="2400" spc="-1" strike="noStrike">
              <a:latin typeface="Arial"/>
            </a:endParaRPr>
          </a:p>
          <a:p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...etc.</a:t>
            </a:r>
            <a:endParaRPr b="0" lang="en-DK" sz="2400" spc="-1" strike="noStrike">
              <a:latin typeface="Arial"/>
            </a:endParaRPr>
          </a:p>
          <a:p>
            <a:endParaRPr b="0" lang="en-DK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31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51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58" name="PlaceHolder 6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63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70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71" name="PlaceHolder 7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76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3" name="PlaceHolder 6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4" name="PlaceHolder 7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85" name="PlaceHolder 8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190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97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198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PlaceHolder 7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00" name="PlaceHolder 8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01" name="PlaceHolder 9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06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3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4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PlaceHolder 7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6" name="PlaceHolder 8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7" name="PlaceHolder 9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18" name="PlaceHolder 10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23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28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29" name="PlaceHolder 5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0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1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PlaceHolder 7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3" name="PlaceHolder 8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4" name="PlaceHolder 9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5" name="PlaceHolder 10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36" name="PlaceHolder 11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43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49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0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1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2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3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4" name="PlaceHolder 10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5" name="PlaceHolder 11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56" name="PlaceHolder 12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1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69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0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1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2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3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4" name="PlaceHolder 10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5" name="PlaceHolder 11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6" name="PlaceHolder 12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77" name="PlaceHolder 13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solidFill>
                  <a:srgbClr val="ffffff"/>
                </a:solidFill>
                <a:latin typeface="Arial"/>
                <a:ea typeface="PingFang SC"/>
              </a:rPr>
              <a:t>Lifestyle is </a:t>
            </a:r>
            <a:r>
              <a:rPr b="1" lang="en-DK" sz="5600" spc="-1" strike="noStrike">
                <a:solidFill>
                  <a:srgbClr val="ffffff"/>
                </a:solidFill>
                <a:latin typeface="Arial"/>
              </a:rPr>
              <a:t>🔑 for health 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7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89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0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1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2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3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4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5" name="PlaceHolder 10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6" name="PlaceHolder 11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7" name="PlaceHolder 12"/>
          <p:cNvSpPr>
            <a:spLocks noGrp="1"/>
          </p:cNvSpPr>
          <p:nvPr>
            <p:ph/>
          </p:nvPr>
        </p:nvSpPr>
        <p:spPr>
          <a:xfrm>
            <a:off x="60789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8" name="PlaceHolder 13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299" name="PlaceHolder 14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1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2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07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9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3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4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5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6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7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8" name="PlaceHolder 10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19" name="PlaceHolder 11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0" name="PlaceHolder 12"/>
          <p:cNvSpPr>
            <a:spLocks noGrp="1"/>
          </p:cNvSpPr>
          <p:nvPr>
            <p:ph/>
          </p:nvPr>
        </p:nvSpPr>
        <p:spPr>
          <a:xfrm>
            <a:off x="60789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1" name="PlaceHolder 13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2" name="PlaceHolder 14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23" name="PlaceHolder 15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5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7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8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31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2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36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37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38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39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0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1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2" name="PlaceHolder 10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3" name="PlaceHolder 11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4" name="PlaceHolder 12"/>
          <p:cNvSpPr>
            <a:spLocks noGrp="1"/>
          </p:cNvSpPr>
          <p:nvPr>
            <p:ph/>
          </p:nvPr>
        </p:nvSpPr>
        <p:spPr>
          <a:xfrm>
            <a:off x="60789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5" name="PlaceHolder 13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6" name="PlaceHolder 14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7" name="PlaceHolder 15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48" name="PlaceHolder 16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3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PlaceHolder 1"/>
          <p:cNvSpPr>
            <a:spLocks noGrp="1"/>
          </p:cNvSpPr>
          <p:nvPr>
            <p:ph/>
          </p:nvPr>
        </p:nvSpPr>
        <p:spPr>
          <a:xfrm>
            <a:off x="792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Intrinsic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/>
          </p:nvPr>
        </p:nvSpPr>
        <p:spPr>
          <a:xfrm>
            <a:off x="32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356" name=""/>
          <p:cNvSpPr/>
          <p:nvPr/>
        </p:nvSpPr>
        <p:spPr>
          <a:xfrm flipH="1">
            <a:off x="14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7" name=""/>
          <p:cNvSpPr/>
          <p:nvPr/>
        </p:nvSpPr>
        <p:spPr>
          <a:xfrm flipH="1">
            <a:off x="32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"/>
          <p:cNvSpPr/>
          <p:nvPr/>
        </p:nvSpPr>
        <p:spPr>
          <a:xfrm>
            <a:off x="39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"/>
          <p:cNvSpPr/>
          <p:nvPr/>
        </p:nvSpPr>
        <p:spPr>
          <a:xfrm>
            <a:off x="39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PlaceHolder 3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1" name="PlaceHolder 4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2" name="PlaceHolder 5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3" name="PlaceHolder 6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4" name="PlaceHolder 7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5" name="PlaceHolder 8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6" name="PlaceHolder 9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7" name="PlaceHolder 10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8" name="PlaceHolder 11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69" name="PlaceHolder 12"/>
          <p:cNvSpPr>
            <a:spLocks noGrp="1"/>
          </p:cNvSpPr>
          <p:nvPr>
            <p:ph/>
          </p:nvPr>
        </p:nvSpPr>
        <p:spPr>
          <a:xfrm>
            <a:off x="60789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0" name="PlaceHolder 13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1" name="PlaceHolder 14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2" name="PlaceHolder 15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3" name="PlaceHolder 16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74" name="PlaceHolder 17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6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PlaceHolder 1"/>
          <p:cNvSpPr>
            <a:spLocks noGrp="1"/>
          </p:cNvSpPr>
          <p:nvPr>
            <p:ph/>
          </p:nvPr>
        </p:nvSpPr>
        <p:spPr>
          <a:xfrm>
            <a:off x="1980000" y="180000"/>
            <a:ext cx="61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1" lang="en-DK" sz="2400" spc="-1" strike="noStrike">
                <a:solidFill>
                  <a:srgbClr val="ffffff"/>
                </a:solidFill>
                <a:latin typeface="Arial"/>
                <a:ea typeface="PingFang SC"/>
              </a:rPr>
              <a:t>SELF-DETERMINATION SPECTRUM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2" name="PlaceHolder 3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3" name="PlaceHolder 4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4" name="PlaceHolder 5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5" name="PlaceHolder 6"/>
          <p:cNvSpPr>
            <a:spLocks noGrp="1"/>
          </p:cNvSpPr>
          <p:nvPr>
            <p:ph/>
          </p:nvPr>
        </p:nvSpPr>
        <p:spPr>
          <a:xfrm>
            <a:off x="50400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6" name="PlaceHolder 7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7" name="PlaceHolder 8"/>
          <p:cNvSpPr>
            <a:spLocks noGrp="1"/>
          </p:cNvSpPr>
          <p:nvPr>
            <p:ph/>
          </p:nvPr>
        </p:nvSpPr>
        <p:spPr>
          <a:xfrm>
            <a:off x="42469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8" name="PlaceHolder 9"/>
          <p:cNvSpPr>
            <a:spLocks noGrp="1"/>
          </p:cNvSpPr>
          <p:nvPr>
            <p:ph/>
          </p:nvPr>
        </p:nvSpPr>
        <p:spPr>
          <a:xfrm>
            <a:off x="605052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89" name="PlaceHolder 10"/>
          <p:cNvSpPr>
            <a:spLocks noGrp="1"/>
          </p:cNvSpPr>
          <p:nvPr>
            <p:ph/>
          </p:nvPr>
        </p:nvSpPr>
        <p:spPr>
          <a:xfrm>
            <a:off x="424692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0" name="PlaceHolder 11"/>
          <p:cNvSpPr>
            <a:spLocks noGrp="1"/>
          </p:cNvSpPr>
          <p:nvPr>
            <p:ph/>
          </p:nvPr>
        </p:nvSpPr>
        <p:spPr>
          <a:xfrm>
            <a:off x="60789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1" name="PlaceHolder 12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2" name="PlaceHolder 13"/>
          <p:cNvSpPr>
            <a:spLocks noGrp="1"/>
          </p:cNvSpPr>
          <p:nvPr>
            <p:ph/>
          </p:nvPr>
        </p:nvSpPr>
        <p:spPr>
          <a:xfrm>
            <a:off x="78915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3" name="PlaceHolder 14"/>
          <p:cNvSpPr>
            <a:spLocks noGrp="1"/>
          </p:cNvSpPr>
          <p:nvPr>
            <p:ph/>
          </p:nvPr>
        </p:nvSpPr>
        <p:spPr>
          <a:xfrm>
            <a:off x="79200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interest, enjoyment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4" name=""/>
          <p:cNvSpPr/>
          <p:nvPr/>
        </p:nvSpPr>
        <p:spPr>
          <a:xfrm>
            <a:off x="540000" y="948240"/>
            <a:ext cx="9000000" cy="0"/>
          </a:xfrm>
          <a:prstGeom prst="line">
            <a:avLst/>
          </a:prstGeom>
          <a:ln w="76320">
            <a:solidFill>
              <a:srgbClr val="ffffff"/>
            </a:solidFill>
            <a:prstDash val="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5" name="PlaceHolder 15"/>
          <p:cNvSpPr>
            <a:spLocks noGrp="1"/>
          </p:cNvSpPr>
          <p:nvPr>
            <p:ph/>
          </p:nvPr>
        </p:nvSpPr>
        <p:spPr>
          <a:xfrm>
            <a:off x="540000" y="1080000"/>
            <a:ext cx="41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i="1" lang="en-DK" sz="2400" spc="-1" strike="noStrike">
                <a:solidFill>
                  <a:srgbClr val="ffffff"/>
                </a:solidFill>
                <a:latin typeface="Arial"/>
                <a:ea typeface="PingFang SC"/>
              </a:rPr>
              <a:t>controlled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396" name="PlaceHolder 16"/>
          <p:cNvSpPr>
            <a:spLocks noGrp="1"/>
          </p:cNvSpPr>
          <p:nvPr>
            <p:ph/>
          </p:nvPr>
        </p:nvSpPr>
        <p:spPr>
          <a:xfrm>
            <a:off x="5400000" y="1080000"/>
            <a:ext cx="41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algn="r">
              <a:spcBef>
                <a:spcPts val="1414"/>
              </a:spcBef>
            </a:pPr>
            <a:r>
              <a:rPr b="0" i="1" lang="en-DK" sz="2400" spc="-1" strike="noStrike">
                <a:solidFill>
                  <a:srgbClr val="ffffff"/>
                </a:solidFill>
                <a:latin typeface="Arial"/>
                <a:ea typeface="PingFang SC"/>
              </a:rPr>
              <a:t>autonomous</a:t>
            </a:r>
            <a:endParaRPr b="0" lang="en-DK" sz="2400" spc="-1" strike="noStrike">
              <a:latin typeface="Arial"/>
            </a:endParaRPr>
          </a:p>
        </p:txBody>
      </p:sp>
      <p:sp>
        <p:nvSpPr>
          <p:cNvPr id="397" name="PlaceHolder 17"/>
          <p:cNvSpPr>
            <a:spLocks noGrp="1"/>
          </p:cNvSpPr>
          <p:nvPr>
            <p:ph/>
          </p:nvPr>
        </p:nvSpPr>
        <p:spPr>
          <a:xfrm>
            <a:off x="53064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398" name="PlaceHolder 18"/>
          <p:cNvSpPr>
            <a:spLocks noGrp="1"/>
          </p:cNvSpPr>
          <p:nvPr>
            <p:ph/>
          </p:nvPr>
        </p:nvSpPr>
        <p:spPr>
          <a:xfrm>
            <a:off x="237744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"/>
          <p:cNvSpPr/>
          <p:nvPr/>
        </p:nvSpPr>
        <p:spPr>
          <a:xfrm>
            <a:off x="504000" y="1620000"/>
            <a:ext cx="1652760" cy="54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"/>
          <p:cNvSpPr/>
          <p:nvPr/>
        </p:nvSpPr>
        <p:spPr>
          <a:xfrm>
            <a:off x="2377440" y="1260000"/>
            <a:ext cx="1652760" cy="90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"/>
          <p:cNvSpPr/>
          <p:nvPr/>
        </p:nvSpPr>
        <p:spPr>
          <a:xfrm>
            <a:off x="4213800" y="1800000"/>
            <a:ext cx="1653120" cy="36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2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4" name="PlaceHolder 1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6" name="PlaceHolder 3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7" name="PlaceHolder 4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8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09" name="PlaceHolder 6"/>
          <p:cNvSpPr>
            <a:spLocks noGrp="1"/>
          </p:cNvSpPr>
          <p:nvPr>
            <p:ph type="title"/>
          </p:nvPr>
        </p:nvSpPr>
        <p:spPr>
          <a:xfrm>
            <a:off x="504000" y="378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From this...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"/>
          <p:cNvSpPr/>
          <p:nvPr/>
        </p:nvSpPr>
        <p:spPr>
          <a:xfrm>
            <a:off x="504000" y="1620000"/>
            <a:ext cx="1652760" cy="54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2" name=""/>
          <p:cNvSpPr/>
          <p:nvPr/>
        </p:nvSpPr>
        <p:spPr>
          <a:xfrm>
            <a:off x="4213800" y="1440000"/>
            <a:ext cx="1653120" cy="72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3" name=""/>
          <p:cNvSpPr/>
          <p:nvPr/>
        </p:nvSpPr>
        <p:spPr>
          <a:xfrm>
            <a:off x="605052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4" name=""/>
          <p:cNvSpPr/>
          <p:nvPr/>
        </p:nvSpPr>
        <p:spPr>
          <a:xfrm>
            <a:off x="788724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PlaceHolder 1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7" name="PlaceHolder 3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8" name="PlaceHolder 4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19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0" name="PlaceHolder 6"/>
          <p:cNvSpPr>
            <a:spLocks noGrp="1"/>
          </p:cNvSpPr>
          <p:nvPr>
            <p:ph type="title"/>
          </p:nvPr>
        </p:nvSpPr>
        <p:spPr>
          <a:xfrm>
            <a:off x="504000" y="378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...to this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"/>
          <p:cNvSpPr/>
          <p:nvPr/>
        </p:nvSpPr>
        <p:spPr>
          <a:xfrm>
            <a:off x="504000" y="1620000"/>
            <a:ext cx="1652760" cy="54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2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"/>
          <p:cNvSpPr/>
          <p:nvPr/>
        </p:nvSpPr>
        <p:spPr>
          <a:xfrm>
            <a:off x="4213800" y="1440000"/>
            <a:ext cx="1653120" cy="72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4" name=""/>
          <p:cNvSpPr/>
          <p:nvPr/>
        </p:nvSpPr>
        <p:spPr>
          <a:xfrm>
            <a:off x="605052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5" name=""/>
          <p:cNvSpPr/>
          <p:nvPr/>
        </p:nvSpPr>
        <p:spPr>
          <a:xfrm>
            <a:off x="7887240" y="1080000"/>
            <a:ext cx="1652760" cy="10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PlaceHolder 1"/>
          <p:cNvSpPr>
            <a:spLocks noGrp="1"/>
          </p:cNvSpPr>
          <p:nvPr>
            <p:ph/>
          </p:nvPr>
        </p:nvSpPr>
        <p:spPr>
          <a:xfrm>
            <a:off x="50400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7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8" name="PlaceHolder 3"/>
          <p:cNvSpPr>
            <a:spLocks noGrp="1"/>
          </p:cNvSpPr>
          <p:nvPr>
            <p:ph/>
          </p:nvPr>
        </p:nvSpPr>
        <p:spPr>
          <a:xfrm>
            <a:off x="42469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29" name="PlaceHolder 4"/>
          <p:cNvSpPr>
            <a:spLocks noGrp="1"/>
          </p:cNvSpPr>
          <p:nvPr>
            <p:ph/>
          </p:nvPr>
        </p:nvSpPr>
        <p:spPr>
          <a:xfrm>
            <a:off x="605052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30" name="PlaceHolder 5"/>
          <p:cNvSpPr>
            <a:spLocks noGrp="1"/>
          </p:cNvSpPr>
          <p:nvPr>
            <p:ph/>
          </p:nvPr>
        </p:nvSpPr>
        <p:spPr>
          <a:xfrm>
            <a:off x="78915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intrinsic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31" name="PlaceHolder 6"/>
          <p:cNvSpPr>
            <a:spLocks noGrp="1"/>
          </p:cNvSpPr>
          <p:nvPr>
            <p:ph type="title"/>
          </p:nvPr>
        </p:nvSpPr>
        <p:spPr>
          <a:xfrm>
            <a:off x="504000" y="378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...to this  —  </a:t>
            </a:r>
            <a:r>
              <a:rPr b="1" lang="en-DK" sz="3200" spc="-1" strike="noStrike" u="sng">
                <a:solidFill>
                  <a:srgbClr val="ffffff"/>
                </a:solidFill>
                <a:uFillTx/>
                <a:latin typeface="Arial"/>
              </a:rPr>
              <a:t>IF BPN ARE SUPPORTED!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BENEFITS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BENEFITS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4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solidFill>
                  <a:srgbClr val="ffffff"/>
                </a:solidFill>
                <a:latin typeface="Arial"/>
              </a:rPr>
              <a:t>WHY DON’T THEY DO WHAT WE SAY!?</a:t>
            </a:r>
            <a:endParaRPr b="0" lang="en-DK" sz="5600" spc="-1" strike="noStrike">
              <a:latin typeface="Arial"/>
            </a:endParaRPr>
          </a:p>
          <a:p>
            <a:pPr algn="ctr"/>
            <a:r>
              <a:rPr b="1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😤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BENEFITS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6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Engagement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BENEFITS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8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Engagement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Persistence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BENEFITS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0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Performance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Engagement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Persistence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Well-being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💡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i="1" lang="en-DK" sz="4000" spc="-1" strike="noStrike">
                <a:solidFill>
                  <a:srgbClr val="ffffff"/>
                </a:solidFill>
                <a:latin typeface="Arial"/>
              </a:rPr>
              <a:t>Support the BPN and the rest will follow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3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4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5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6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47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48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49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0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1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2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3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4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5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6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7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8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59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60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61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2" name="PlaceHolder 12"/>
          <p:cNvSpPr>
            <a:spLocks noGrp="1"/>
          </p:cNvSpPr>
          <p:nvPr>
            <p:ph/>
          </p:nvPr>
        </p:nvSpPr>
        <p:spPr>
          <a:xfrm>
            <a:off x="2377440" y="46098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63" name="PlaceHolder 13"/>
          <p:cNvSpPr>
            <a:spLocks noGrp="1"/>
          </p:cNvSpPr>
          <p:nvPr>
            <p:ph/>
          </p:nvPr>
        </p:nvSpPr>
        <p:spPr>
          <a:xfrm>
            <a:off x="425088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5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6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7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8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9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70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1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2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3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4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5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6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7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8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79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0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1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2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3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4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PlaceHolder 12"/>
          <p:cNvSpPr>
            <a:spLocks noGrp="1"/>
          </p:cNvSpPr>
          <p:nvPr>
            <p:ph/>
          </p:nvPr>
        </p:nvSpPr>
        <p:spPr>
          <a:xfrm>
            <a:off x="180000" y="180000"/>
            <a:ext cx="23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Amotivation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86" name="PlaceHolder 13"/>
          <p:cNvSpPr>
            <a:spLocks noGrp="1"/>
          </p:cNvSpPr>
          <p:nvPr>
            <p:ph/>
          </p:nvPr>
        </p:nvSpPr>
        <p:spPr>
          <a:xfrm>
            <a:off x="513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non-regulation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7" name="PlaceHolder 14"/>
          <p:cNvSpPr>
            <a:spLocks noGrp="1"/>
          </p:cNvSpPr>
          <p:nvPr>
            <p:ph/>
          </p:nvPr>
        </p:nvSpPr>
        <p:spPr>
          <a:xfrm>
            <a:off x="2377440" y="46101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488" name="PlaceHolder 15"/>
          <p:cNvSpPr>
            <a:spLocks noGrp="1"/>
          </p:cNvSpPr>
          <p:nvPr>
            <p:ph/>
          </p:nvPr>
        </p:nvSpPr>
        <p:spPr>
          <a:xfrm>
            <a:off x="4250880" y="46321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0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1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2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4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495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6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8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9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0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1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2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3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4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5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6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7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8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09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0" name="PlaceHolder 12"/>
          <p:cNvSpPr>
            <a:spLocks noGrp="1"/>
          </p:cNvSpPr>
          <p:nvPr>
            <p:ph/>
          </p:nvPr>
        </p:nvSpPr>
        <p:spPr>
          <a:xfrm>
            <a:off x="180000" y="180000"/>
            <a:ext cx="23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Amotivation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11" name="PlaceHolder 13"/>
          <p:cNvSpPr>
            <a:spLocks noGrp="1"/>
          </p:cNvSpPr>
          <p:nvPr>
            <p:ph/>
          </p:nvPr>
        </p:nvSpPr>
        <p:spPr>
          <a:xfrm>
            <a:off x="513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non-regulation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12" name="PlaceHolder 14"/>
          <p:cNvSpPr>
            <a:spLocks noGrp="1"/>
          </p:cNvSpPr>
          <p:nvPr>
            <p:ph/>
          </p:nvPr>
        </p:nvSpPr>
        <p:spPr>
          <a:xfrm>
            <a:off x="513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impersonal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13" name="PlaceHolder 15"/>
          <p:cNvSpPr>
            <a:spLocks noGrp="1"/>
          </p:cNvSpPr>
          <p:nvPr>
            <p:ph/>
          </p:nvPr>
        </p:nvSpPr>
        <p:spPr>
          <a:xfrm>
            <a:off x="2377440" y="46101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14" name="PlaceHolder 16"/>
          <p:cNvSpPr>
            <a:spLocks noGrp="1"/>
          </p:cNvSpPr>
          <p:nvPr>
            <p:ph/>
          </p:nvPr>
        </p:nvSpPr>
        <p:spPr>
          <a:xfrm>
            <a:off x="4250880" y="46321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"/>
          <p:cNvSpPr/>
          <p:nvPr/>
        </p:nvSpPr>
        <p:spPr>
          <a:xfrm>
            <a:off x="50400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6" name=""/>
          <p:cNvSpPr/>
          <p:nvPr/>
        </p:nvSpPr>
        <p:spPr>
          <a:xfrm>
            <a:off x="23774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"/>
          <p:cNvSpPr/>
          <p:nvPr/>
        </p:nvSpPr>
        <p:spPr>
          <a:xfrm>
            <a:off x="4213800" y="1980000"/>
            <a:ext cx="165312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8" name=""/>
          <p:cNvSpPr/>
          <p:nvPr/>
        </p:nvSpPr>
        <p:spPr>
          <a:xfrm>
            <a:off x="605052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9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0" name="PlaceHolder 1"/>
          <p:cNvSpPr>
            <a:spLocks noGrp="1"/>
          </p:cNvSpPr>
          <p:nvPr>
            <p:ph/>
          </p:nvPr>
        </p:nvSpPr>
        <p:spPr>
          <a:xfrm>
            <a:off x="5040000" y="18000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Extrinsic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21" name=""/>
          <p:cNvSpPr/>
          <p:nvPr/>
        </p:nvSpPr>
        <p:spPr>
          <a:xfrm flipH="1">
            <a:off x="3240000" y="948240"/>
            <a:ext cx="25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2" name=""/>
          <p:cNvSpPr/>
          <p:nvPr/>
        </p:nvSpPr>
        <p:spPr>
          <a:xfrm flipH="1">
            <a:off x="5040000" y="948240"/>
            <a:ext cx="72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3" name=""/>
          <p:cNvSpPr/>
          <p:nvPr/>
        </p:nvSpPr>
        <p:spPr>
          <a:xfrm>
            <a:off x="5760000" y="948240"/>
            <a:ext cx="1080000" cy="85176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4" name=""/>
          <p:cNvSpPr/>
          <p:nvPr/>
        </p:nvSpPr>
        <p:spPr>
          <a:xfrm>
            <a:off x="5750640" y="938880"/>
            <a:ext cx="2889360" cy="861120"/>
          </a:xfrm>
          <a:prstGeom prst="line">
            <a:avLst/>
          </a:prstGeom>
          <a:ln w="3816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5" name="PlaceHolder 2"/>
          <p:cNvSpPr>
            <a:spLocks noGrp="1"/>
          </p:cNvSpPr>
          <p:nvPr>
            <p:ph/>
          </p:nvPr>
        </p:nvSpPr>
        <p:spPr>
          <a:xfrm>
            <a:off x="237744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26" name="PlaceHolder 3"/>
          <p:cNvSpPr>
            <a:spLocks noGrp="1"/>
          </p:cNvSpPr>
          <p:nvPr>
            <p:ph/>
          </p:nvPr>
        </p:nvSpPr>
        <p:spPr>
          <a:xfrm>
            <a:off x="425088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introjected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27" name="PlaceHolder 4"/>
          <p:cNvSpPr>
            <a:spLocks noGrp="1"/>
          </p:cNvSpPr>
          <p:nvPr>
            <p:ph/>
          </p:nvPr>
        </p:nvSpPr>
        <p:spPr>
          <a:xfrm>
            <a:off x="6120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identified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28" name="PlaceHolder 5"/>
          <p:cNvSpPr>
            <a:spLocks noGrp="1"/>
          </p:cNvSpPr>
          <p:nvPr>
            <p:ph/>
          </p:nvPr>
        </p:nvSpPr>
        <p:spPr>
          <a:xfrm>
            <a:off x="79239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integrated 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29" name="PlaceHolder 6"/>
          <p:cNvSpPr>
            <a:spLocks noGrp="1"/>
          </p:cNvSpPr>
          <p:nvPr>
            <p:ph/>
          </p:nvPr>
        </p:nvSpPr>
        <p:spPr>
          <a:xfrm>
            <a:off x="237744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0" name="PlaceHolder 7"/>
          <p:cNvSpPr>
            <a:spLocks noGrp="1"/>
          </p:cNvSpPr>
          <p:nvPr>
            <p:ph/>
          </p:nvPr>
        </p:nvSpPr>
        <p:spPr>
          <a:xfrm>
            <a:off x="425088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external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1" name="PlaceHolder 8"/>
          <p:cNvSpPr>
            <a:spLocks noGrp="1"/>
          </p:cNvSpPr>
          <p:nvPr>
            <p:ph/>
          </p:nvPr>
        </p:nvSpPr>
        <p:spPr>
          <a:xfrm>
            <a:off x="6120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~ 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2" name="PlaceHolder 9"/>
          <p:cNvSpPr>
            <a:spLocks noGrp="1"/>
          </p:cNvSpPr>
          <p:nvPr>
            <p:ph/>
          </p:nvPr>
        </p:nvSpPr>
        <p:spPr>
          <a:xfrm>
            <a:off x="79239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internal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3" name="PlaceHolder 10"/>
          <p:cNvSpPr>
            <a:spLocks noGrp="1"/>
          </p:cNvSpPr>
          <p:nvPr>
            <p:ph/>
          </p:nvPr>
        </p:nvSpPr>
        <p:spPr>
          <a:xfrm>
            <a:off x="612036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goals &amp; values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4" name="PlaceHolder 11"/>
          <p:cNvSpPr>
            <a:spLocks noGrp="1"/>
          </p:cNvSpPr>
          <p:nvPr>
            <p:ph/>
          </p:nvPr>
        </p:nvSpPr>
        <p:spPr>
          <a:xfrm>
            <a:off x="7952400" y="463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identity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5" name=""/>
          <p:cNvSpPr/>
          <p:nvPr/>
        </p:nvSpPr>
        <p:spPr>
          <a:xfrm>
            <a:off x="7887240" y="1980000"/>
            <a:ext cx="1652760" cy="180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6" name="PlaceHolder 12"/>
          <p:cNvSpPr>
            <a:spLocks noGrp="1"/>
          </p:cNvSpPr>
          <p:nvPr>
            <p:ph/>
          </p:nvPr>
        </p:nvSpPr>
        <p:spPr>
          <a:xfrm>
            <a:off x="180000" y="180000"/>
            <a:ext cx="234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3200" spc="-1" strike="noStrike">
                <a:solidFill>
                  <a:srgbClr val="ffffff"/>
                </a:solidFill>
                <a:latin typeface="Arial"/>
                <a:ea typeface="PingFang SC"/>
              </a:rPr>
              <a:t>Amotivation</a:t>
            </a:r>
            <a:endParaRPr b="0" lang="en-DK" sz="3200" spc="-1" strike="noStrike">
              <a:latin typeface="Arial"/>
            </a:endParaRPr>
          </a:p>
        </p:txBody>
      </p:sp>
      <p:sp>
        <p:nvSpPr>
          <p:cNvPr id="537" name="PlaceHolder 13"/>
          <p:cNvSpPr>
            <a:spLocks noGrp="1"/>
          </p:cNvSpPr>
          <p:nvPr>
            <p:ph/>
          </p:nvPr>
        </p:nvSpPr>
        <p:spPr>
          <a:xfrm>
            <a:off x="513360" y="247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4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non-regulation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8" name="PlaceHolder 14"/>
          <p:cNvSpPr>
            <a:spLocks noGrp="1"/>
          </p:cNvSpPr>
          <p:nvPr>
            <p:ph/>
          </p:nvPr>
        </p:nvSpPr>
        <p:spPr>
          <a:xfrm>
            <a:off x="513360" y="35517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Bef>
                <a:spcPts val="1417"/>
              </a:spcBef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PingFang SC"/>
              </a:rPr>
              <a:t>impersonal LoC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39" name="PlaceHolder 15"/>
          <p:cNvSpPr>
            <a:spLocks noGrp="1"/>
          </p:cNvSpPr>
          <p:nvPr>
            <p:ph/>
          </p:nvPr>
        </p:nvSpPr>
        <p:spPr>
          <a:xfrm>
            <a:off x="540000" y="46303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incompetence, indifference, lack of control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40" name="PlaceHolder 16"/>
          <p:cNvSpPr>
            <a:spLocks noGrp="1"/>
          </p:cNvSpPr>
          <p:nvPr>
            <p:ph/>
          </p:nvPr>
        </p:nvSpPr>
        <p:spPr>
          <a:xfrm>
            <a:off x="2377440" y="461016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external🥕🏒</a:t>
            </a:r>
            <a:endParaRPr b="0" lang="en-DK" sz="1800" spc="-1" strike="noStrike">
              <a:latin typeface="Arial"/>
            </a:endParaRPr>
          </a:p>
        </p:txBody>
      </p:sp>
      <p:sp>
        <p:nvSpPr>
          <p:cNvPr id="541" name="PlaceHolder 17"/>
          <p:cNvSpPr>
            <a:spLocks noGrp="1"/>
          </p:cNvSpPr>
          <p:nvPr>
            <p:ph/>
          </p:nvPr>
        </p:nvSpPr>
        <p:spPr>
          <a:xfrm>
            <a:off x="4250880" y="4632120"/>
            <a:ext cx="1620000" cy="76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spcAft>
                <a:spcPts val="1001"/>
              </a:spcAft>
            </a:pPr>
            <a:r>
              <a:rPr b="0" lang="en-DK" sz="1800" spc="-1" strike="noStrike">
                <a:solidFill>
                  <a:srgbClr val="ffffff"/>
                </a:solidFill>
                <a:latin typeface="Arial"/>
                <a:ea typeface="AppleColorEmoji"/>
              </a:rPr>
              <a:t>internal🥕🏒, social status, ego</a:t>
            </a:r>
            <a:endParaRPr b="0" lang="en-DK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WHEW! 😮‍💨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5600" spc="-1" strike="noStrike">
                <a:solidFill>
                  <a:srgbClr val="ffffff"/>
                </a:solidFill>
                <a:latin typeface="Arial"/>
              </a:rPr>
              <a:t>SO WHY DON’T THEY DO WHAT WE SAY!?</a:t>
            </a:r>
            <a:endParaRPr b="0" lang="en-DK" sz="5600" spc="-1" strike="noStrike">
              <a:latin typeface="Arial"/>
            </a:endParaRPr>
          </a:p>
          <a:p>
            <a:pPr algn="ctr"/>
            <a:r>
              <a:rPr b="1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😤😤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5600" spc="-1" strike="noStrike">
                <a:solidFill>
                  <a:srgbClr val="ffffff"/>
                </a:solidFill>
                <a:latin typeface="Arial"/>
              </a:rPr>
              <a:t>DEFINITION —</a:t>
            </a:r>
            <a:endParaRPr b="0" lang="en-DK" sz="5600" spc="-1" strike="noStrike">
              <a:latin typeface="Arial"/>
            </a:endParaRPr>
          </a:p>
          <a:p>
            <a:endParaRPr b="0" lang="en-DK" sz="5600" spc="-1" strike="noStrike">
              <a:latin typeface="Arial"/>
            </a:endParaRPr>
          </a:p>
          <a:p>
            <a:r>
              <a:rPr b="0" lang="en-DK" sz="3600" spc="-1" strike="noStrike">
                <a:solidFill>
                  <a:srgbClr val="ffffff"/>
                </a:solidFill>
                <a:latin typeface="Arial"/>
              </a:rPr>
              <a:t>The summation of a person’s </a:t>
            </a:r>
            <a:r>
              <a:rPr b="1" lang="en-DK" sz="3600" spc="-1" strike="noStrike" u="sng">
                <a:solidFill>
                  <a:srgbClr val="ffffff"/>
                </a:solidFill>
                <a:uFillTx/>
                <a:latin typeface="Arial"/>
              </a:rPr>
              <a:t>consistent behavioral patterns</a:t>
            </a:r>
            <a:r>
              <a:rPr b="0" lang="en-DK" sz="3600" spc="-1" strike="noStrike">
                <a:solidFill>
                  <a:srgbClr val="ffffff"/>
                </a:solidFill>
                <a:latin typeface="Arial"/>
              </a:rPr>
              <a:t>,</a:t>
            </a:r>
            <a:r>
              <a:rPr b="0" lang="en-DK" sz="3600" spc="-1" strike="noStrike">
                <a:solidFill>
                  <a:srgbClr val="ffffff"/>
                </a:solidFill>
                <a:latin typeface="Arial"/>
              </a:rPr>
              <a:t> deeply connected with their </a:t>
            </a:r>
            <a:r>
              <a:rPr b="1" lang="en-DK" sz="3600" spc="-1" strike="noStrike" u="sng">
                <a:solidFill>
                  <a:srgbClr val="ffffff"/>
                </a:solidFill>
                <a:uFillTx/>
                <a:latin typeface="Arial"/>
              </a:rPr>
              <a:t>identity.</a:t>
            </a:r>
            <a:endParaRPr b="0" lang="en-DK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💡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i="1" lang="en-DK" sz="4000" spc="-1" strike="noStrike">
                <a:solidFill>
                  <a:srgbClr val="ffffff"/>
                </a:solidFill>
                <a:latin typeface="Arial"/>
              </a:rPr>
              <a:t>The question is holding us back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7200" spc="-1" strike="noStrike">
                <a:solidFill>
                  <a:srgbClr val="ffffff"/>
                </a:solidFill>
                <a:latin typeface="Arial"/>
              </a:rPr>
              <a:t>— </a:t>
            </a:r>
            <a:r>
              <a:rPr b="1" lang="en-DK" sz="7200" spc="-1" strike="noStrike">
                <a:solidFill>
                  <a:srgbClr val="ffffff"/>
                </a:solidFill>
                <a:latin typeface="Arial"/>
              </a:rPr>
              <a:t>LESSON #1 —</a:t>
            </a:r>
            <a:endParaRPr b="0" lang="en-DK" sz="7200" spc="-1" strike="noStrike">
              <a:latin typeface="Arial"/>
            </a:endParaRPr>
          </a:p>
          <a:p>
            <a:pPr algn="ctr"/>
            <a:endParaRPr b="0" lang="en-DK" sz="72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solidFill>
                  <a:srgbClr val="ffffff"/>
                </a:solidFill>
                <a:latin typeface="Arial"/>
              </a:rPr>
              <a:t>Manipulate the clinical context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7200" spc="-1" strike="noStrike">
                <a:solidFill>
                  <a:srgbClr val="ffffff"/>
                </a:solidFill>
                <a:latin typeface="Arial"/>
              </a:rPr>
              <a:t>— </a:t>
            </a:r>
            <a:r>
              <a:rPr b="1" lang="en-DK" sz="7200" spc="-1" strike="noStrike">
                <a:solidFill>
                  <a:srgbClr val="ffffff"/>
                </a:solidFill>
                <a:latin typeface="Arial"/>
              </a:rPr>
              <a:t>LESSON #2 —</a:t>
            </a:r>
            <a:endParaRPr b="0" lang="en-DK" sz="7200" spc="-1" strike="noStrike">
              <a:latin typeface="Arial"/>
            </a:endParaRPr>
          </a:p>
          <a:p>
            <a:pPr algn="ctr"/>
            <a:endParaRPr b="0" lang="en-DK" sz="72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solidFill>
                  <a:srgbClr val="ffffff"/>
                </a:solidFill>
                <a:latin typeface="Arial"/>
              </a:rPr>
              <a:t>Be a lifestyle coach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4800" spc="-1" strike="noStrike">
                <a:solidFill>
                  <a:srgbClr val="ffffff"/>
                </a:solidFill>
                <a:latin typeface="Arial"/>
              </a:rPr>
              <a:t>Are patients really amotivated?</a:t>
            </a:r>
            <a:endParaRPr b="0" lang="en-DK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REASONS FOR CONFLICTING MOTIVATIONS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REASONS FOR CONFLICTING MOTIVATIONS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0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Negative past experiences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REASONS FOR CONFLICTING MOTIVATIONS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2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Negative past experiences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Suppressive environment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REASONS FOR CONFLICTING MOTIVATIONS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4" name="PlaceHolder 2"/>
          <p:cNvSpPr>
            <a:spLocks noGrp="1"/>
          </p:cNvSpPr>
          <p:nvPr>
            <p:ph/>
          </p:nvPr>
        </p:nvSpPr>
        <p:spPr>
          <a:xfrm>
            <a:off x="50400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Negative past experiences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Suppressive environment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Unsure about values and life goals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THE PUZZLE OF THEIR LIFE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56" name="" descr=""/>
          <p:cNvPicPr/>
          <p:nvPr/>
        </p:nvPicPr>
        <p:blipFill>
          <a:blip r:embed="rId1"/>
          <a:stretch/>
        </p:blipFill>
        <p:spPr>
          <a:xfrm>
            <a:off x="1909080" y="1172520"/>
            <a:ext cx="6164640" cy="4109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THE PUZZLE OF THEIR LIFE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58" name="" descr=""/>
          <p:cNvPicPr/>
          <p:nvPr/>
        </p:nvPicPr>
        <p:blipFill>
          <a:blip r:embed="rId1"/>
          <a:stretch/>
        </p:blipFill>
        <p:spPr>
          <a:xfrm>
            <a:off x="1909080" y="1172520"/>
            <a:ext cx="6164640" cy="4109760"/>
          </a:xfrm>
          <a:prstGeom prst="rect">
            <a:avLst/>
          </a:prstGeom>
          <a:ln w="0">
            <a:noFill/>
          </a:ln>
        </p:spPr>
      </p:pic>
      <p:sp>
        <p:nvSpPr>
          <p:cNvPr id="559" name=""/>
          <p:cNvSpPr/>
          <p:nvPr/>
        </p:nvSpPr>
        <p:spPr>
          <a:xfrm>
            <a:off x="1909080" y="1172520"/>
            <a:ext cx="6164640" cy="410976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1" lang="en-DK" sz="4000" spc="-1" strike="noStrike">
                <a:solidFill>
                  <a:srgbClr val="000000"/>
                </a:solidFill>
                <a:latin typeface="Arial"/>
              </a:rPr>
              <a:t>!!!</a:t>
            </a:r>
            <a:endParaRPr b="1" lang="en-DK" sz="4000" spc="-1" strike="noStrike">
              <a:solidFill>
                <a:srgbClr val="000000"/>
              </a:solidFill>
              <a:latin typeface="Arial"/>
            </a:endParaRPr>
          </a:p>
          <a:p>
            <a:pPr algn="ctr"/>
            <a:r>
              <a:rPr b="1" lang="en-DK" sz="4000" spc="-1" strike="noStrike">
                <a:solidFill>
                  <a:srgbClr val="000000"/>
                </a:solidFill>
                <a:latin typeface="Arial"/>
              </a:rPr>
              <a:t>THERAPEUTIC</a:t>
            </a:r>
            <a:endParaRPr b="1" lang="en-DK" sz="4000" spc="-1" strike="noStrike">
              <a:solidFill>
                <a:srgbClr val="000000"/>
              </a:solidFill>
              <a:latin typeface="Arial"/>
            </a:endParaRPr>
          </a:p>
          <a:p>
            <a:pPr algn="ctr"/>
            <a:r>
              <a:rPr b="1" lang="en-DK" sz="4000" spc="-1" strike="noStrike">
                <a:solidFill>
                  <a:srgbClr val="000000"/>
                </a:solidFill>
                <a:latin typeface="Arial"/>
              </a:rPr>
              <a:t>ALLIANCE</a:t>
            </a:r>
            <a:endParaRPr b="1" lang="en-DK" sz="4000" spc="-1" strike="noStrike">
              <a:solidFill>
                <a:srgbClr val="000000"/>
              </a:solidFill>
              <a:latin typeface="Arial"/>
            </a:endParaRPr>
          </a:p>
          <a:p>
            <a:pPr algn="ctr"/>
            <a:r>
              <a:rPr b="1" lang="en-DK" sz="4000" spc="-1" strike="noStrike">
                <a:solidFill>
                  <a:srgbClr val="000000"/>
                </a:solidFill>
                <a:latin typeface="Arial"/>
              </a:rPr>
              <a:t>!!!</a:t>
            </a:r>
            <a:endParaRPr b="1" lang="en-DK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5600" spc="-1" strike="noStrike">
                <a:solidFill>
                  <a:srgbClr val="ffffff"/>
                </a:solidFill>
                <a:latin typeface="Arial"/>
                <a:ea typeface="PingFang SC"/>
              </a:rPr>
              <a:t>lifestyle = behavior + identity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"/>
          <p:cNvSpPr txBox="1"/>
          <p:nvPr/>
        </p:nvSpPr>
        <p:spPr>
          <a:xfrm>
            <a:off x="50436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solidFill>
                  <a:srgbClr val="ffffff"/>
                </a:solidFill>
                <a:latin typeface="Arial"/>
              </a:rPr>
              <a:t>GROUP ACTIVITY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DK" sz="3200" spc="-1" strike="noStrike">
                <a:solidFill>
                  <a:srgbClr val="ffffff"/>
                </a:solidFill>
                <a:latin typeface="Arial"/>
              </a:rPr>
              <a:t>GROUP ACTIVITY</a:t>
            </a:r>
            <a:endParaRPr b="0" lang="en-DK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2" name="PlaceHolder 2"/>
          <p:cNvSpPr>
            <a:spLocks noGrp="1"/>
          </p:cNvSpPr>
          <p:nvPr>
            <p:ph/>
          </p:nvPr>
        </p:nvSpPr>
        <p:spPr>
          <a:xfrm>
            <a:off x="504360" y="1931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8000"/>
          </a:bodyPr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Brainstorm different factors which influence a </a:t>
            </a:r>
            <a:r>
              <a:rPr b="0" lang="en-DK" sz="4000" spc="-1" strike="noStrike" u="sng">
                <a:solidFill>
                  <a:srgbClr val="ffffff"/>
                </a:solidFill>
                <a:uFillTx/>
                <a:latin typeface="Arial"/>
                <a:ea typeface="PingFang SC"/>
              </a:rPr>
              <a:t>breast cancer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 patient’s BPN (autonomy, competence, relatedness).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Helpful factors + obstructing factors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Nonspecific + condition specific</a:t>
            </a:r>
            <a:endParaRPr b="0" lang="en-DK" sz="4000" spc="-1" strike="noStrike">
              <a:latin typeface="Arial"/>
            </a:endParaRPr>
          </a:p>
          <a:p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• </a:t>
            </a:r>
            <a:r>
              <a:rPr b="0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In your control + out of your control</a:t>
            </a:r>
            <a:endParaRPr b="0" lang="en-DK" sz="4000" spc="-1" strike="noStrike">
              <a:latin typeface="Arial"/>
            </a:endParaRPr>
          </a:p>
          <a:p>
            <a:endParaRPr b="0" lang="en-DK" sz="4000" spc="-1" strike="noStrike">
              <a:latin typeface="Arial"/>
            </a:endParaRPr>
          </a:p>
          <a:p>
            <a:r>
              <a:rPr b="0" i="1" lang="en-DK" sz="4000" spc="-1" strike="noStrike">
                <a:solidFill>
                  <a:srgbClr val="ffffff"/>
                </a:solidFill>
                <a:latin typeface="Arial"/>
                <a:ea typeface="PingFang SC"/>
              </a:rPr>
              <a:t>Read the article on </a:t>
            </a:r>
            <a:r>
              <a:rPr b="0" i="1" lang="en-DK" sz="4000" spc="-1" strike="noStrike" u="sng">
                <a:solidFill>
                  <a:srgbClr val="ffffff"/>
                </a:solidFill>
                <a:uFillTx/>
                <a:latin typeface="Arial"/>
                <a:ea typeface="PingFang SC"/>
              </a:rPr>
              <a:t>https://bevae.com/</a:t>
            </a:r>
            <a:endParaRPr b="0" lang="en-DK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PlaceHolder 1"/>
          <p:cNvSpPr>
            <a:spLocks noGrp="1"/>
          </p:cNvSpPr>
          <p:nvPr>
            <p:ph type="title"/>
          </p:nvPr>
        </p:nvSpPr>
        <p:spPr>
          <a:xfrm>
            <a:off x="6660000" y="360000"/>
            <a:ext cx="3420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RELATEDNESS</a:t>
            </a:r>
            <a:endParaRPr b="0" lang="en-DK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4" name="PlaceHolder 2"/>
          <p:cNvSpPr>
            <a:spLocks noGrp="1"/>
          </p:cNvSpPr>
          <p:nvPr>
            <p:ph type="title"/>
          </p:nvPr>
        </p:nvSpPr>
        <p:spPr>
          <a:xfrm>
            <a:off x="3240000" y="360360"/>
            <a:ext cx="3420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COMPETENCE</a:t>
            </a:r>
            <a:endParaRPr b="0" lang="en-DK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5" name="PlaceHolder 3"/>
          <p:cNvSpPr>
            <a:spLocks noGrp="1"/>
          </p:cNvSpPr>
          <p:nvPr>
            <p:ph type="title"/>
          </p:nvPr>
        </p:nvSpPr>
        <p:spPr>
          <a:xfrm>
            <a:off x="0" y="360000"/>
            <a:ext cx="3240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2400" spc="-1" strike="noStrike">
                <a:solidFill>
                  <a:srgbClr val="ffffff"/>
                </a:solidFill>
                <a:latin typeface="Arial"/>
              </a:rPr>
              <a:t>AUTONOMY</a:t>
            </a:r>
            <a:endParaRPr b="0" lang="en-DK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6" name=""/>
          <p:cNvSpPr/>
          <p:nvPr/>
        </p:nvSpPr>
        <p:spPr>
          <a:xfrm>
            <a:off x="3240000" y="360000"/>
            <a:ext cx="0" cy="4860000"/>
          </a:xfrm>
          <a:prstGeom prst="line">
            <a:avLst/>
          </a:prstGeom>
          <a:ln w="381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7" name=""/>
          <p:cNvSpPr/>
          <p:nvPr/>
        </p:nvSpPr>
        <p:spPr>
          <a:xfrm>
            <a:off x="6660000" y="360000"/>
            <a:ext cx="0" cy="4860000"/>
          </a:xfrm>
          <a:prstGeom prst="line">
            <a:avLst/>
          </a:prstGeom>
          <a:ln w="381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solidFill>
                  <a:srgbClr val="ffffff"/>
                </a:solidFill>
                <a:latin typeface="Arial"/>
              </a:rPr>
              <a:t>SUMMARY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DK" sz="9600" spc="-1" strike="noStrike">
                <a:solidFill>
                  <a:srgbClr val="ffffff"/>
                </a:solidFill>
                <a:latin typeface="Arial"/>
              </a:rPr>
              <a:t>AT-HOME ACTIVITY</a:t>
            </a:r>
            <a:endParaRPr b="0" lang="en-DK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504000" y="0"/>
            <a:ext cx="9071640" cy="56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DK" sz="9600" spc="-1" strike="noStrike">
                <a:solidFill>
                  <a:srgbClr val="ffffff"/>
                </a:solidFill>
                <a:latin typeface="Arial"/>
                <a:ea typeface="AppleColorEmoji"/>
              </a:rPr>
              <a:t>🤔</a:t>
            </a:r>
            <a:endParaRPr b="0" lang="en-DK" sz="9600" spc="-1" strike="noStrike">
              <a:latin typeface="Arial"/>
            </a:endParaRPr>
          </a:p>
          <a:p>
            <a:pPr algn="ctr"/>
            <a:r>
              <a:rPr b="0" lang="en-DK" sz="5600" spc="-1" strike="noStrike">
                <a:solidFill>
                  <a:srgbClr val="ffffff"/>
                </a:solidFill>
                <a:latin typeface="Arial"/>
              </a:rPr>
              <a:t>What drives behavior?</a:t>
            </a:r>
            <a:endParaRPr b="0" lang="en-DK" sz="5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1315</TotalTime>
  <Application>LibreOffice/7.2.2.2$MacOSX_X86_64 LibreOffice_project/02b2acce88a210515b4a5bb2e46cbfb63fe97d56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2022-10-31T12:14:09Z</dcterms:created>
  <dc:creator/>
  <dc:description/>
  <dc:language>en-DK</dc:language>
  <cp:lastModifiedBy/>
  <dcterms:modified xsi:type="dcterms:W3CDTF">2022-11-09T22:02:15Z</dcterms:modified>
  <cp:revision>246</cp:revision>
  <dc:subject/>
  <dc:title/>
</cp:coreProperties>
</file>